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62" r:id="rId5"/>
    <p:sldId id="265" r:id="rId6"/>
    <p:sldId id="264" r:id="rId7"/>
    <p:sldId id="258" r:id="rId8"/>
    <p:sldId id="259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5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51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4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9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8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5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3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3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2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9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0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83551-F89A-4EF5-B3A3-4645D2F4DCD3}" type="datetimeFigureOut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004DC-993D-4761-AE1D-39306B9C7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2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images.google.com/imgres?imgurl=http://img-greenbooks.theonering.net/guest/images/040102_image11.jpg&amp;imgrefurl=http://greenbooks.theonering.net/guest/files/040102_02.html&amp;usg=__VbofpVZft_TiQkr5NtzXHaYZZlo=&amp;h=375&amp;w=350&amp;sz=26&amp;hl=EN&amp;start=3&amp;tbnid=OOePa8LgpJrQ9M:&amp;tbnh=122&amp;tbnw=114&amp;prev=/images?q=world+war+one&amp;gbv=2&amp;hl=EN&amp;safe=active" TargetMode="Externa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freepages.military.rootsweb.ancestry.com/~worldwarone/WWI/TheGeographyOfTheGreatWar/images/Figure18-Page21.jpg&amp;imgrefurl=http://freepages.military.rootsweb.ancestry.com/~worldwarone/WWI/TheGeographyOfTheGreatWar/&amp;usg=__IPCdgcuiPR2h0CBTHZnGgpm6avw=&amp;h=578&amp;w=610&amp;sz=476&amp;hl=EN&amp;start=7&amp;tbnid=fZu01ZM2m6DA2M:&amp;tbnh=129&amp;tbnw=136&amp;prev=/images?q=convoy+of+ships+WWI&amp;gbv=2&amp;hl=EN&amp;safe=active&amp;sa=G" TargetMode="Externa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samuelatgilgal.files.wordpress.com/2009/08/woodrow-wilson.jpg&amp;imgrefurl=http://samuelatgilgal.wordpress.com/2009/08/31/&amp;usg=__OfOyxq6HJW2vTbbdH0hbYUVfS9w=&amp;h=444&amp;w=350&amp;sz=57&amp;hl=EN&amp;start=3&amp;tbnid=38TrfDzKut-zrM:&amp;tbnh=127&amp;tbnw=100&amp;prev=/images?q=woodrow+wilson&amp;gbv=2&amp;hl=EN&amp;safe=active" TargetMode="Externa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samus.files.wordpress.com/2009/01/dollar-sign.jpg&amp;imgrefurl=http://samus.wordpress.com/category/shopping-math/&amp;usg=__e5tYvrtxzczSszzMoHUbW2sM78s=&amp;h=394&amp;w=500&amp;sz=95&amp;hl=EN&amp;start=7&amp;tbnid=gOaqg9rbMPbBSM:&amp;tbnh=102&amp;tbnw=130&amp;prev=/images?q=money+sign&amp;gbv=2&amp;hl=EN&amp;safe=active" TargetMode="Externa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are the results of the war?</a:t>
            </a:r>
            <a:endParaRPr lang="en-US" dirty="0"/>
          </a:p>
        </p:txBody>
      </p:sp>
      <p:pic>
        <p:nvPicPr>
          <p:cNvPr id="28674" name="Picture 2" descr="http://t3.gstatic.com/images?q=tbn:OOePa8LgpJrQ9M%3Ahttp://img-greenbooks.theonering.net/guest/images/040102_image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329" y="152400"/>
            <a:ext cx="2518035" cy="2694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American Expeditionary Force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7848600" cy="4525963"/>
          </a:xfrm>
        </p:spPr>
        <p:txBody>
          <a:bodyPr/>
          <a:lstStyle/>
          <a:p>
            <a:r>
              <a:rPr lang="en-US" dirty="0" smtClean="0"/>
              <a:t>Led by John J. Pershing</a:t>
            </a:r>
          </a:p>
          <a:p>
            <a:r>
              <a:rPr lang="en-US" dirty="0" smtClean="0"/>
              <a:t>2 million soldiers sent to fight</a:t>
            </a:r>
          </a:p>
          <a:p>
            <a:r>
              <a:rPr lang="en-US" dirty="0" smtClean="0"/>
              <a:t>Used “convoy” system to win</a:t>
            </a:r>
          </a:p>
          <a:p>
            <a:pPr lvl="1"/>
            <a:r>
              <a:rPr lang="en-US" dirty="0" smtClean="0"/>
              <a:t>What is a convoy?</a:t>
            </a:r>
            <a:endParaRPr lang="en-US" dirty="0"/>
          </a:p>
          <a:p>
            <a:r>
              <a:rPr lang="en-US" dirty="0" smtClean="0"/>
              <a:t>First troops arrived June 1917</a:t>
            </a:r>
          </a:p>
          <a:p>
            <a:r>
              <a:rPr lang="en-US" dirty="0" smtClean="0"/>
              <a:t>Had a parade in Paris</a:t>
            </a:r>
          </a:p>
        </p:txBody>
      </p:sp>
      <p:pic>
        <p:nvPicPr>
          <p:cNvPr id="26626" name="Picture 2" descr="http://t0.gstatic.com/images?q=tbn:fZu01ZM2m6DA2M%3Ahttp://freepages.military.rootsweb.ancestry.com/~worldwarone/WWI/TheGeographyOfTheGreatWar/images/Figure18-Page2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133600"/>
            <a:ext cx="3124200" cy="2963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A change of pace. . .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Russia came under new government and Vladimir Lenin took control</a:t>
            </a:r>
          </a:p>
          <a:p>
            <a:r>
              <a:rPr lang="en-US" sz="2800" dirty="0" smtClean="0"/>
              <a:t>Communism – economic and political system based on the idea that social classes and the right to private property should be eliminated</a:t>
            </a:r>
          </a:p>
          <a:p>
            <a:r>
              <a:rPr lang="en-US" sz="2800" dirty="0" smtClean="0"/>
              <a:t>Based on the ideas of German Karl Marx</a:t>
            </a:r>
          </a:p>
          <a:p>
            <a:r>
              <a:rPr lang="en-US" sz="2800" dirty="0" smtClean="0"/>
              <a:t>March 1918 – Russia pulls out of the war and signs agreement with Germany</a:t>
            </a:r>
          </a:p>
          <a:p>
            <a:r>
              <a:rPr lang="en-US" sz="2800" dirty="0" smtClean="0"/>
              <a:t>Gave Germany strength in the war and hurt the Allies</a:t>
            </a:r>
          </a:p>
          <a:p>
            <a:r>
              <a:rPr lang="en-US" sz="2800" dirty="0" smtClean="0"/>
              <a:t>Germany ran out of supplies and men – wanted an armistice based on Wilson’s Fourteen Points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034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End of War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1600200"/>
            <a:ext cx="9220200" cy="5257800"/>
          </a:xfrm>
        </p:spPr>
        <p:txBody>
          <a:bodyPr/>
          <a:lstStyle/>
          <a:p>
            <a:r>
              <a:rPr lang="en-US" dirty="0" smtClean="0"/>
              <a:t>Called an armistice</a:t>
            </a:r>
          </a:p>
          <a:p>
            <a:pPr lvl="1"/>
            <a:r>
              <a:rPr lang="en-US" dirty="0" smtClean="0"/>
              <a:t>Armistice Day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November 11,  1918  -  11:00 a.m.</a:t>
            </a:r>
          </a:p>
          <a:p>
            <a:pPr lvl="1"/>
            <a:r>
              <a:rPr lang="en-US" dirty="0" smtClean="0"/>
              <a:t>“11</a:t>
            </a:r>
            <a:r>
              <a:rPr lang="en-US" baseline="30000" dirty="0" smtClean="0"/>
              <a:t>th</a:t>
            </a:r>
            <a:r>
              <a:rPr lang="en-US" dirty="0" smtClean="0"/>
              <a:t> month, 11</a:t>
            </a:r>
            <a:r>
              <a:rPr lang="en-US" baseline="30000" dirty="0" smtClean="0"/>
              <a:t>th</a:t>
            </a:r>
            <a:r>
              <a:rPr lang="en-US" dirty="0" smtClean="0"/>
              <a:t> day, 11</a:t>
            </a:r>
            <a:r>
              <a:rPr lang="en-US" baseline="30000" dirty="0" smtClean="0"/>
              <a:t>th</a:t>
            </a:r>
            <a:r>
              <a:rPr lang="en-US" dirty="0" smtClean="0"/>
              <a:t> hour . . .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NOW CALLED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14 points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President Woodrow Wilson </a:t>
            </a:r>
          </a:p>
          <a:p>
            <a:r>
              <a:rPr lang="en-US" dirty="0" smtClean="0"/>
              <a:t>Get rid of secret international agreements</a:t>
            </a:r>
          </a:p>
          <a:p>
            <a:r>
              <a:rPr lang="en-US" dirty="0" smtClean="0"/>
              <a:t>Freedom of the seas</a:t>
            </a:r>
          </a:p>
          <a:p>
            <a:r>
              <a:rPr lang="en-US" dirty="0" smtClean="0"/>
              <a:t>Freedom of trade</a:t>
            </a:r>
          </a:p>
          <a:p>
            <a:r>
              <a:rPr lang="en-US" dirty="0" smtClean="0"/>
              <a:t>Reduce world’s military forces</a:t>
            </a:r>
          </a:p>
          <a:p>
            <a:r>
              <a:rPr lang="en-US" dirty="0" smtClean="0"/>
              <a:t>Set-up an international peace keeping</a:t>
            </a:r>
          </a:p>
          <a:p>
            <a:pPr marL="393192" lvl="1" indent="0">
              <a:buNone/>
            </a:pPr>
            <a:r>
              <a:rPr lang="en-US" dirty="0" smtClean="0"/>
              <a:t>association</a:t>
            </a:r>
          </a:p>
          <a:p>
            <a:endParaRPr lang="en-US" dirty="0" smtClean="0"/>
          </a:p>
          <a:p>
            <a:pPr lvl="4"/>
            <a:r>
              <a:rPr lang="en-US" sz="2400" dirty="0" smtClean="0"/>
              <a:t>        </a:t>
            </a:r>
          </a:p>
        </p:txBody>
      </p:sp>
      <p:pic>
        <p:nvPicPr>
          <p:cNvPr id="14338" name="Picture 2" descr="http://t3.gstatic.com/images?q=tbn:38TrfDzKut-zrM%3Ahttp://samuelatgilgal.files.wordpress.com/2009/08/woodrow-wils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183517"/>
            <a:ext cx="2105891" cy="2674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645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The Big Four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These guys met to discuss the 14 points</a:t>
            </a:r>
          </a:p>
          <a:p>
            <a:endParaRPr lang="en-US" dirty="0" smtClean="0"/>
          </a:p>
          <a:p>
            <a:r>
              <a:rPr lang="en-US" dirty="0" smtClean="0"/>
              <a:t>United States</a:t>
            </a:r>
          </a:p>
          <a:p>
            <a:pPr lvl="1"/>
            <a:r>
              <a:rPr lang="en-US" dirty="0" smtClean="0"/>
              <a:t>President Wilson</a:t>
            </a:r>
          </a:p>
          <a:p>
            <a:r>
              <a:rPr lang="en-US" dirty="0" smtClean="0"/>
              <a:t>France</a:t>
            </a:r>
          </a:p>
          <a:p>
            <a:pPr lvl="1"/>
            <a:r>
              <a:rPr lang="en-US" dirty="0" smtClean="0"/>
              <a:t>Prime Minister Georges Clemenceau</a:t>
            </a:r>
          </a:p>
          <a:p>
            <a:r>
              <a:rPr lang="en-US" dirty="0" smtClean="0"/>
              <a:t>Britain</a:t>
            </a:r>
          </a:p>
          <a:p>
            <a:pPr lvl="1"/>
            <a:r>
              <a:rPr lang="en-US" dirty="0" smtClean="0"/>
              <a:t>Prime Minister David Lloyd George</a:t>
            </a:r>
          </a:p>
          <a:p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Prime Minister Vittorio Orlando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 others did NOT agree with Wilson’s peaceful plan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Treaty of Versailles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Germans were responsible for the war</a:t>
            </a:r>
          </a:p>
          <a:p>
            <a:pPr lvl="1"/>
            <a:r>
              <a:rPr lang="en-US" dirty="0" smtClean="0"/>
              <a:t>Forced to claim responsibility</a:t>
            </a:r>
          </a:p>
          <a:p>
            <a:r>
              <a:rPr lang="en-US" dirty="0" smtClean="0"/>
              <a:t>Limits on German military</a:t>
            </a:r>
          </a:p>
          <a:p>
            <a:pPr lvl="1"/>
            <a:r>
              <a:rPr lang="en-US" dirty="0" smtClean="0"/>
              <a:t>Made them downsize their numbers</a:t>
            </a:r>
          </a:p>
          <a:p>
            <a:r>
              <a:rPr lang="en-US" dirty="0" smtClean="0"/>
              <a:t>Reparation payments </a:t>
            </a:r>
            <a:endParaRPr lang="en-US" dirty="0"/>
          </a:p>
          <a:p>
            <a:pPr lvl="1"/>
            <a:r>
              <a:rPr lang="en-US" i="1" dirty="0" smtClean="0"/>
              <a:t>Money that a defeated nation must pay for causing destruction in war</a:t>
            </a:r>
          </a:p>
          <a:p>
            <a:r>
              <a:rPr lang="en-US" dirty="0" smtClean="0"/>
              <a:t>Germany loses land</a:t>
            </a:r>
          </a:p>
          <a:p>
            <a:r>
              <a:rPr lang="en-US" dirty="0" smtClean="0"/>
              <a:t>Create international peace keeping organization called the League of Nations</a:t>
            </a:r>
            <a:endParaRPr lang="en-US" dirty="0"/>
          </a:p>
        </p:txBody>
      </p:sp>
      <p:pic>
        <p:nvPicPr>
          <p:cNvPr id="25602" name="Picture 2" descr="http://t2.gstatic.com/images?q=tbn:gOaqg9rbMPbBSM%3Ahttp://samus.files.wordpress.com/2009/01/dollar-sig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7" y="5124155"/>
            <a:ext cx="2209800" cy="1733845"/>
          </a:xfrm>
          <a:prstGeom prst="rect">
            <a:avLst/>
          </a:prstGeom>
          <a:noFill/>
        </p:spPr>
      </p:pic>
      <p:pic>
        <p:nvPicPr>
          <p:cNvPr id="25604" name="Picture 4" descr="http://t2.gstatic.com/images?q=tbn:gOaqg9rbMPbBSM%3Ahttp://samus.files.wordpress.com/2009/01/dollar-sig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249859"/>
            <a:ext cx="2136586" cy="1676400"/>
          </a:xfrm>
          <a:prstGeom prst="rect">
            <a:avLst/>
          </a:prstGeom>
          <a:noFill/>
        </p:spPr>
      </p:pic>
      <p:pic>
        <p:nvPicPr>
          <p:cNvPr id="25606" name="Picture 6" descr="http://t2.gstatic.com/images?q=tbn:gOaqg9rbMPbBSM%3Ahttp://samus.files.wordpress.com/2009/01/dollar-sig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7414" y="5257800"/>
            <a:ext cx="2136586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Major Territory Changes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296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Austria-Hungary collapses</a:t>
            </a:r>
          </a:p>
          <a:p>
            <a:pPr lvl="1"/>
            <a:r>
              <a:rPr lang="en-US" dirty="0" smtClean="0"/>
              <a:t>Austria, Hungary, and Czechoslovakia</a:t>
            </a:r>
          </a:p>
          <a:p>
            <a:r>
              <a:rPr lang="en-US" dirty="0" smtClean="0"/>
              <a:t>Yugoslavia created</a:t>
            </a:r>
          </a:p>
          <a:p>
            <a:pPr lvl="1"/>
            <a:r>
              <a:rPr lang="en-US" dirty="0" smtClean="0"/>
              <a:t>Serbia &amp; Balkan people</a:t>
            </a:r>
          </a:p>
          <a:p>
            <a:r>
              <a:rPr lang="en-US" dirty="0" smtClean="0"/>
              <a:t>Poland declares independence</a:t>
            </a:r>
          </a:p>
          <a:p>
            <a:r>
              <a:rPr lang="en-US" dirty="0" smtClean="0"/>
              <a:t>Allies split up Germany’s African colonies</a:t>
            </a:r>
          </a:p>
          <a:p>
            <a:r>
              <a:rPr lang="en-US" dirty="0" smtClean="0"/>
              <a:t>Ottoman Empire gone</a:t>
            </a:r>
          </a:p>
          <a:p>
            <a:pPr lvl="1"/>
            <a:r>
              <a:rPr lang="en-US" dirty="0" smtClean="0"/>
              <a:t>Turkey created</a:t>
            </a:r>
          </a:p>
          <a:p>
            <a:r>
              <a:rPr lang="en-US" dirty="0" smtClean="0"/>
              <a:t>Formation of the Soviet Union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296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The U.S. NEVER ratifies the Treaty of Versailles</a:t>
            </a:r>
          </a:p>
          <a:p>
            <a:r>
              <a:rPr lang="en-US" dirty="0" smtClean="0"/>
              <a:t>The U.S. NEVER joins the League of Nations</a:t>
            </a:r>
          </a:p>
          <a:p>
            <a:endParaRPr lang="en-US" dirty="0"/>
          </a:p>
          <a:p>
            <a:r>
              <a:rPr lang="en-US" dirty="0" smtClean="0"/>
              <a:t>Return to isolationism</a:t>
            </a:r>
          </a:p>
          <a:p>
            <a:r>
              <a:rPr lang="en-US" dirty="0" smtClean="0"/>
              <a:t>Lower involvement in world trade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7887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352</Words>
  <Application>Microsoft Macintosh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World War One</vt:lpstr>
      <vt:lpstr>American Expeditionary Force</vt:lpstr>
      <vt:lpstr>A change of pace. . .</vt:lpstr>
      <vt:lpstr>End of War</vt:lpstr>
      <vt:lpstr>14 points</vt:lpstr>
      <vt:lpstr>The Big Four</vt:lpstr>
      <vt:lpstr>Treaty of Versailles</vt:lpstr>
      <vt:lpstr>Major Territory Changes</vt:lpstr>
      <vt:lpstr>Conclusion</vt:lpstr>
    </vt:vector>
  </TitlesOfParts>
  <Company>Virginia Beach City Public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One</dc:title>
  <dc:creator>tlgibbon</dc:creator>
  <cp:lastModifiedBy>Vickie Dean</cp:lastModifiedBy>
  <cp:revision>16</cp:revision>
  <dcterms:created xsi:type="dcterms:W3CDTF">2010-01-12T15:05:49Z</dcterms:created>
  <dcterms:modified xsi:type="dcterms:W3CDTF">2014-12-11T01:59:03Z</dcterms:modified>
</cp:coreProperties>
</file>